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AD1"/>
    <a:srgbClr val="247299"/>
    <a:srgbClr val="2D5341"/>
    <a:srgbClr val="A7FF07"/>
    <a:srgbClr val="9CE849"/>
    <a:srgbClr val="EFE3F7"/>
    <a:srgbClr val="FCF8FD"/>
    <a:srgbClr val="DFFDFF"/>
    <a:srgbClr val="CC3300"/>
    <a:srgbClr val="073E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7" autoAdjust="0"/>
    <p:restoredTop sz="98918" autoAdjust="0"/>
  </p:normalViewPr>
  <p:slideViewPr>
    <p:cSldViewPr snapToGrid="0" snapToObjects="1">
      <p:cViewPr>
        <p:scale>
          <a:sx n="105" d="100"/>
          <a:sy n="105" d="100"/>
        </p:scale>
        <p:origin x="-864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E2EEC-7977-8C4A-AD78-AB827EFA4FA0}" type="datetimeFigureOut">
              <a:rPr lang="pl-PL" smtClean="0"/>
              <a:t>26.08.2013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ABEF2-94A0-9F44-8ADB-F8226258E6F1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91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ABEF2-94A0-9F44-8ADB-F8226258E6F1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308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073E87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3399CC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24.08.2013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9" Type="http://schemas.openxmlformats.org/officeDocument/2006/relationships/image" Target="../media/image8.wmf"/><Relationship Id="rId10" Type="http://schemas.openxmlformats.org/officeDocument/2006/relationships/image" Target="../media/image9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image" Target="../media/image5.wm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3611" y="963167"/>
            <a:ext cx="7772400" cy="1639226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Cecha przystawania trójkątów</a:t>
            </a:r>
            <a:endParaRPr lang="pl-PL" sz="5400" dirty="0"/>
          </a:p>
        </p:txBody>
      </p:sp>
      <p:sp>
        <p:nvSpPr>
          <p:cNvPr id="14" name="Trójkąt równoramienny 13"/>
          <p:cNvSpPr/>
          <p:nvPr/>
        </p:nvSpPr>
        <p:spPr>
          <a:xfrm>
            <a:off x="5256017" y="2468012"/>
            <a:ext cx="2026781" cy="1747225"/>
          </a:xfrm>
          <a:prstGeom prst="triangle">
            <a:avLst/>
          </a:prstGeom>
          <a:noFill/>
          <a:ln w="57150" cmpd="sng">
            <a:solidFill>
              <a:srgbClr val="2E9AD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 rot="16716400">
            <a:off x="5967182" y="2871582"/>
            <a:ext cx="1159229" cy="9993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rójkąt prostokątny 11"/>
          <p:cNvSpPr/>
          <p:nvPr/>
        </p:nvSpPr>
        <p:spPr>
          <a:xfrm>
            <a:off x="5531501" y="3580237"/>
            <a:ext cx="1270000" cy="1270000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rójkąt równoramienny 14"/>
          <p:cNvSpPr/>
          <p:nvPr/>
        </p:nvSpPr>
        <p:spPr>
          <a:xfrm rot="1066856">
            <a:off x="5474391" y="4598578"/>
            <a:ext cx="2026781" cy="1747225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prostokątny 10"/>
          <p:cNvSpPr/>
          <p:nvPr/>
        </p:nvSpPr>
        <p:spPr>
          <a:xfrm rot="15965667">
            <a:off x="6450242" y="4270012"/>
            <a:ext cx="1665111" cy="1665111"/>
          </a:xfrm>
          <a:prstGeom prst="rt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4">
                <a:shade val="25000"/>
                <a:satMod val="18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oleTekstowe 15"/>
          <p:cNvSpPr txBox="1"/>
          <p:nvPr/>
        </p:nvSpPr>
        <p:spPr>
          <a:xfrm>
            <a:off x="842820" y="2758144"/>
            <a:ext cx="36086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Cecha kąt, bok, kąt</a:t>
            </a:r>
            <a:endParaRPr lang="pl-PL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rójkąt prostokątny 16"/>
          <p:cNvSpPr/>
          <p:nvPr/>
        </p:nvSpPr>
        <p:spPr>
          <a:xfrm rot="19456212">
            <a:off x="7547956" y="3320538"/>
            <a:ext cx="519396" cy="519396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Trójkąt równoramienny 18"/>
          <p:cNvSpPr/>
          <p:nvPr/>
        </p:nvSpPr>
        <p:spPr>
          <a:xfrm rot="21291540">
            <a:off x="3543493" y="5455297"/>
            <a:ext cx="691881" cy="596449"/>
          </a:xfrm>
          <a:prstGeom prst="triangle">
            <a:avLst/>
          </a:prstGeom>
          <a:noFill/>
          <a:ln w="28575" cmpd="sng">
            <a:solidFill>
              <a:srgbClr val="D9D9D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rójkąt prostokątny 17"/>
          <p:cNvSpPr/>
          <p:nvPr/>
        </p:nvSpPr>
        <p:spPr>
          <a:xfrm rot="18998659">
            <a:off x="4551480" y="4335975"/>
            <a:ext cx="583797" cy="583797"/>
          </a:xfrm>
          <a:prstGeom prst="rt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Trójkąt równoramienny 20"/>
          <p:cNvSpPr/>
          <p:nvPr/>
        </p:nvSpPr>
        <p:spPr>
          <a:xfrm rot="9116915" flipV="1">
            <a:off x="7548948" y="6179130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Trójkąt równoramienny 21"/>
          <p:cNvSpPr/>
          <p:nvPr/>
        </p:nvSpPr>
        <p:spPr>
          <a:xfrm rot="12169913" flipV="1">
            <a:off x="3806542" y="5842831"/>
            <a:ext cx="341194" cy="294133"/>
          </a:xfrm>
          <a:prstGeom prst="triangle">
            <a:avLst/>
          </a:prstGeom>
          <a:solidFill>
            <a:srgbClr val="D9D9D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Trójkąt równoramienny 22"/>
          <p:cNvSpPr/>
          <p:nvPr/>
        </p:nvSpPr>
        <p:spPr>
          <a:xfrm rot="12169913" flipV="1">
            <a:off x="8232905" y="6136220"/>
            <a:ext cx="341194" cy="294133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Trójkąt równoramienny 23"/>
          <p:cNvSpPr/>
          <p:nvPr/>
        </p:nvSpPr>
        <p:spPr>
          <a:xfrm rot="7033961" flipV="1">
            <a:off x="4608283" y="438551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Trójkąt równoramienny 24"/>
          <p:cNvSpPr/>
          <p:nvPr/>
        </p:nvSpPr>
        <p:spPr>
          <a:xfrm rot="7033961" flipV="1">
            <a:off x="4608283" y="5094365"/>
            <a:ext cx="341194" cy="29413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53999" y="2179052"/>
            <a:ext cx="8636000" cy="4900551"/>
          </a:xfrm>
          <a:prstGeom prst="rect">
            <a:avLst/>
          </a:prstGeom>
        </p:spPr>
      </p:pic>
      <p:pic>
        <p:nvPicPr>
          <p:cNvPr id="134" name="Obraz 133" descr="rysunki_tik_0111_slaj1_trojkat02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809" y="3551480"/>
            <a:ext cx="3259690" cy="2712324"/>
          </a:xfrm>
          <a:prstGeom prst="rect">
            <a:avLst/>
          </a:prstGeom>
        </p:spPr>
      </p:pic>
      <p:pic>
        <p:nvPicPr>
          <p:cNvPr id="132" name="Obraz 131" descr="rysunki_tik_0111_slaj1_trojkat01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50" y="3524389"/>
            <a:ext cx="3259690" cy="2712324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Trójkąty </a:t>
            </a:r>
            <a:r>
              <a:rPr lang="pl-PL" dirty="0"/>
              <a:t>przystające 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6724445" y="381787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7667981" y="720705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6724445" y="445699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253999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730412" y="2398283"/>
            <a:ext cx="2669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Jeżeli jeden bok </a:t>
            </a:r>
            <a:r>
              <a:rPr lang="pl-PL" dirty="0" smtClean="0">
                <a:solidFill>
                  <a:srgbClr val="073E87"/>
                </a:solidFill>
              </a:rPr>
              <a:t>trójkąta </a:t>
            </a:r>
            <a:endParaRPr lang="pl-PL" dirty="0">
              <a:solidFill>
                <a:srgbClr val="073E87"/>
              </a:solidFill>
            </a:endParaRPr>
          </a:p>
        </p:txBody>
      </p:sp>
      <p:cxnSp>
        <p:nvCxnSpPr>
          <p:cNvPr id="138" name="Łącznik prosty 137"/>
          <p:cNvCxnSpPr/>
          <p:nvPr/>
        </p:nvCxnSpPr>
        <p:spPr>
          <a:xfrm>
            <a:off x="2459789" y="6246873"/>
            <a:ext cx="1604051" cy="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PoleTekstowe 138"/>
          <p:cNvSpPr txBox="1"/>
          <p:nvPr/>
        </p:nvSpPr>
        <p:spPr>
          <a:xfrm>
            <a:off x="3253454" y="2403618"/>
            <a:ext cx="5029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73E87"/>
                </a:solidFill>
              </a:rPr>
              <a:t>ma </a:t>
            </a:r>
            <a:r>
              <a:rPr lang="pl-PL" dirty="0">
                <a:solidFill>
                  <a:srgbClr val="073E87"/>
                </a:solidFill>
              </a:rPr>
              <a:t>taką samą długość jak bok drugiego trójkąta </a:t>
            </a:r>
            <a:endParaRPr lang="pl-PL" dirty="0">
              <a:solidFill>
                <a:srgbClr val="073E87"/>
              </a:solidFill>
            </a:endParaRPr>
          </a:p>
        </p:txBody>
      </p:sp>
      <p:cxnSp>
        <p:nvCxnSpPr>
          <p:cNvPr id="141" name="Łącznik prosty 140"/>
          <p:cNvCxnSpPr/>
          <p:nvPr/>
        </p:nvCxnSpPr>
        <p:spPr>
          <a:xfrm>
            <a:off x="6640448" y="3544709"/>
            <a:ext cx="1604051" cy="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PoleTekstowe 144"/>
          <p:cNvSpPr txBox="1"/>
          <p:nvPr/>
        </p:nvSpPr>
        <p:spPr>
          <a:xfrm>
            <a:off x="739013" y="2663991"/>
            <a:ext cx="4733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a kąty jednego trójkąta leżące przy tym boku </a:t>
            </a:r>
            <a:endParaRPr lang="pl-PL" dirty="0">
              <a:solidFill>
                <a:srgbClr val="073E87"/>
              </a:solidFill>
            </a:endParaRPr>
          </a:p>
        </p:txBody>
      </p:sp>
      <p:sp>
        <p:nvSpPr>
          <p:cNvPr id="146" name="PoleTekstowe 145"/>
          <p:cNvSpPr txBox="1"/>
          <p:nvPr/>
        </p:nvSpPr>
        <p:spPr>
          <a:xfrm>
            <a:off x="2931269" y="6165581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47" name="PoleTekstowe 146"/>
          <p:cNvSpPr txBox="1"/>
          <p:nvPr/>
        </p:nvSpPr>
        <p:spPr>
          <a:xfrm>
            <a:off x="7085113" y="3155586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51" name="Obraz 150" descr="rysunki_tik_0111_slaj1_trojkat01_kat-alfa-czysty.w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564" y="5724884"/>
            <a:ext cx="778405" cy="508957"/>
          </a:xfrm>
          <a:prstGeom prst="rect">
            <a:avLst/>
          </a:prstGeom>
        </p:spPr>
      </p:pic>
      <p:pic>
        <p:nvPicPr>
          <p:cNvPr id="152" name="Obraz 151" descr="rysunki_tik_0111_slaj1_trojkat01_kat-beta-czysty.w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405" y="5747338"/>
            <a:ext cx="763435" cy="486503"/>
          </a:xfrm>
          <a:prstGeom prst="rect">
            <a:avLst/>
          </a:prstGeom>
        </p:spPr>
      </p:pic>
      <p:sp>
        <p:nvSpPr>
          <p:cNvPr id="153" name="PoleTekstowe 152"/>
          <p:cNvSpPr txBox="1"/>
          <p:nvPr/>
        </p:nvSpPr>
        <p:spPr>
          <a:xfrm>
            <a:off x="734631" y="2661557"/>
            <a:ext cx="761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73E87"/>
                </a:solidFill>
              </a:rPr>
              <a:t>      </a:t>
            </a:r>
            <a:r>
              <a:rPr lang="pl-PL" dirty="0">
                <a:solidFill>
                  <a:srgbClr val="073E87"/>
                </a:solidFill>
              </a:rPr>
              <a:t> </a:t>
            </a:r>
            <a:r>
              <a:rPr lang="pl-PL" dirty="0" smtClean="0">
                <a:solidFill>
                  <a:srgbClr val="073E87"/>
                </a:solidFill>
              </a:rPr>
              <a:t>                                                                           mają </a:t>
            </a:r>
            <a:r>
              <a:rPr lang="pl-PL" dirty="0">
                <a:solidFill>
                  <a:srgbClr val="073E87"/>
                </a:solidFill>
              </a:rPr>
              <a:t>takie same miary jak </a:t>
            </a:r>
            <a:endParaRPr lang="pl-PL" dirty="0" smtClean="0">
              <a:solidFill>
                <a:srgbClr val="073E87"/>
              </a:solidFill>
            </a:endParaRPr>
          </a:p>
          <a:p>
            <a:r>
              <a:rPr lang="pl-PL" dirty="0" smtClean="0">
                <a:solidFill>
                  <a:srgbClr val="073E87"/>
                </a:solidFill>
              </a:rPr>
              <a:t>odpowiednie </a:t>
            </a:r>
            <a:r>
              <a:rPr lang="pl-PL" dirty="0">
                <a:solidFill>
                  <a:srgbClr val="073E87"/>
                </a:solidFill>
              </a:rPr>
              <a:t>kąty drugiego trójkąta </a:t>
            </a:r>
            <a:endParaRPr lang="pl-PL" dirty="0">
              <a:solidFill>
                <a:srgbClr val="073E87"/>
              </a:solidFill>
            </a:endParaRPr>
          </a:p>
        </p:txBody>
      </p:sp>
      <p:sp>
        <p:nvSpPr>
          <p:cNvPr id="150" name="PoleTekstowe 149"/>
          <p:cNvSpPr txBox="1"/>
          <p:nvPr/>
        </p:nvSpPr>
        <p:spPr>
          <a:xfrm>
            <a:off x="4383088" y="2926461"/>
            <a:ext cx="284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73E87"/>
                </a:solidFill>
              </a:rPr>
              <a:t>to trójkąty są przystające.</a:t>
            </a:r>
            <a:r>
              <a:rPr lang="cs-CZ" dirty="0">
                <a:solidFill>
                  <a:srgbClr val="073E87"/>
                </a:solidFill>
              </a:rPr>
              <a:t> </a:t>
            </a:r>
            <a:endParaRPr lang="pl-PL" dirty="0">
              <a:solidFill>
                <a:srgbClr val="073E87"/>
              </a:solidFill>
            </a:endParaRPr>
          </a:p>
        </p:txBody>
      </p:sp>
      <p:pic>
        <p:nvPicPr>
          <p:cNvPr id="154" name="Obraz 153" descr="rysunki_tik_0111_slaj1_trojkat02_kat-alfa-czysty.wm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693" y="3552683"/>
            <a:ext cx="776733" cy="507865"/>
          </a:xfrm>
          <a:prstGeom prst="rect">
            <a:avLst/>
          </a:prstGeom>
        </p:spPr>
      </p:pic>
      <p:pic>
        <p:nvPicPr>
          <p:cNvPr id="155" name="Obraz 154" descr="rysunki_tik_0111_slaj1_trojkat02_kat-beta-czysty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53" y="3548579"/>
            <a:ext cx="761796" cy="48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75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2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39" grpId="0"/>
      <p:bldP spid="145" grpId="0"/>
      <p:bldP spid="146" grpId="0"/>
      <p:bldP spid="147" grpId="0"/>
      <p:bldP spid="153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Obraz 128" descr="paper-texture-1359509235aJV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601" b="-9934"/>
          <a:stretch/>
        </p:blipFill>
        <p:spPr>
          <a:xfrm>
            <a:off x="307471" y="2635936"/>
            <a:ext cx="8636000" cy="4438003"/>
          </a:xfrm>
          <a:prstGeom prst="rect">
            <a:avLst/>
          </a:prstGeom>
        </p:spPr>
      </p:pic>
      <p:sp>
        <p:nvSpPr>
          <p:cNvPr id="61" name="Tytuł 60"/>
          <p:cNvSpPr>
            <a:spLocks noGrp="1"/>
          </p:cNvSpPr>
          <p:nvPr>
            <p:ph type="title"/>
          </p:nvPr>
        </p:nvSpPr>
        <p:spPr>
          <a:xfrm>
            <a:off x="364068" y="931333"/>
            <a:ext cx="4620115" cy="772610"/>
          </a:xfrm>
        </p:spPr>
        <p:txBody>
          <a:bodyPr anchor="t"/>
          <a:lstStyle/>
          <a:p>
            <a:r>
              <a:rPr lang="pl-PL" dirty="0" smtClean="0"/>
              <a:t>Zadanie</a:t>
            </a:r>
            <a:endParaRPr lang="pl-PL" dirty="0"/>
          </a:p>
        </p:txBody>
      </p:sp>
      <p:sp>
        <p:nvSpPr>
          <p:cNvPr id="67" name="Trójkąt równoramienny 66"/>
          <p:cNvSpPr/>
          <p:nvPr/>
        </p:nvSpPr>
        <p:spPr>
          <a:xfrm rot="20673672">
            <a:off x="6724445" y="381787"/>
            <a:ext cx="1135338" cy="978740"/>
          </a:xfrm>
          <a:prstGeom prst="triangle">
            <a:avLst/>
          </a:prstGeom>
          <a:noFill/>
          <a:ln>
            <a:solidFill>
              <a:srgbClr val="247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Trójkąt równoramienny 67"/>
          <p:cNvSpPr/>
          <p:nvPr/>
        </p:nvSpPr>
        <p:spPr>
          <a:xfrm rot="1546641">
            <a:off x="7667981" y="720705"/>
            <a:ext cx="649363" cy="5597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Trójkąt prostokątny 68"/>
          <p:cNvSpPr/>
          <p:nvPr/>
        </p:nvSpPr>
        <p:spPr>
          <a:xfrm>
            <a:off x="6724445" y="445699"/>
            <a:ext cx="711414" cy="711414"/>
          </a:xfrm>
          <a:prstGeom prst="rtTriangle">
            <a:avLst/>
          </a:prstGeom>
          <a:scene3d>
            <a:camera prst="obliqueBottomLeft"/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accent3">
                <a:shade val="25000"/>
                <a:satMod val="18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4" name="Obraz 73" descr="podkreslenie zielone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1" y="1595993"/>
            <a:ext cx="5626100" cy="215900"/>
          </a:xfrm>
          <a:prstGeom prst="rect">
            <a:avLst/>
          </a:prstGeom>
        </p:spPr>
      </p:pic>
      <p:sp>
        <p:nvSpPr>
          <p:cNvPr id="76" name="Prostokąt 75"/>
          <p:cNvSpPr/>
          <p:nvPr/>
        </p:nvSpPr>
        <p:spPr>
          <a:xfrm>
            <a:off x="307471" y="6557815"/>
            <a:ext cx="8636000" cy="115454"/>
          </a:xfrm>
          <a:prstGeom prst="rect">
            <a:avLst/>
          </a:prstGeom>
          <a:gradFill flip="none" rotWithShape="1">
            <a:gsLst>
              <a:gs pos="0">
                <a:srgbClr val="247299"/>
              </a:gs>
              <a:gs pos="100000">
                <a:srgbClr val="247299"/>
              </a:gs>
              <a:gs pos="50000">
                <a:srgbClr val="2E9AD1"/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Tekstowe 129"/>
          <p:cNvSpPr txBox="1"/>
          <p:nvPr/>
        </p:nvSpPr>
        <p:spPr>
          <a:xfrm>
            <a:off x="388315" y="1860907"/>
            <a:ext cx="8431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Dany jest odcinek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AB</a:t>
            </a:r>
            <a:r>
              <a:rPr lang="pl-PL" dirty="0"/>
              <a:t> oraz dwa kąty </a:t>
            </a:r>
            <a:r>
              <a:rPr lang="pl-PL" dirty="0">
                <a:solidFill>
                  <a:srgbClr val="7C9C1E"/>
                </a:solidFill>
                <a:sym typeface="Symbol"/>
              </a:rPr>
              <a:t></a:t>
            </a:r>
            <a:r>
              <a:rPr lang="pl-PL" dirty="0"/>
              <a:t> i </a:t>
            </a:r>
            <a:r>
              <a:rPr lang="pl-PL" dirty="0">
                <a:solidFill>
                  <a:srgbClr val="7C9C1E"/>
                </a:solidFill>
                <a:sym typeface="Symbol"/>
              </a:rPr>
              <a:t></a:t>
            </a:r>
            <a:r>
              <a:rPr lang="pl-PL" dirty="0" smtClean="0"/>
              <a:t>. </a:t>
            </a:r>
            <a:r>
              <a:rPr lang="pl-PL" dirty="0"/>
              <a:t>Skonstruuj </a:t>
            </a:r>
            <a:r>
              <a:rPr lang="pl-PL" dirty="0" smtClean="0"/>
              <a:t>trójkąt, </a:t>
            </a:r>
            <a:r>
              <a:rPr lang="pl-PL" dirty="0"/>
              <a:t>w którym </a:t>
            </a:r>
            <a:r>
              <a:rPr lang="pl-PL" dirty="0" smtClean="0"/>
              <a:t>jeden </a:t>
            </a:r>
            <a:r>
              <a:rPr lang="pl-PL" dirty="0"/>
              <a:t>bok </a:t>
            </a:r>
            <a:endParaRPr lang="pl-PL" dirty="0" smtClean="0"/>
          </a:p>
          <a:p>
            <a:r>
              <a:rPr lang="pl-PL" dirty="0" smtClean="0"/>
              <a:t>ma </a:t>
            </a:r>
            <a:r>
              <a:rPr lang="pl-PL" dirty="0"/>
              <a:t>długość </a:t>
            </a:r>
            <a:r>
              <a:rPr lang="pl-PL" dirty="0" smtClean="0">
                <a:solidFill>
                  <a:srgbClr val="7C9C1E"/>
                </a:solidFill>
              </a:rPr>
              <a:t>a</a:t>
            </a:r>
            <a:r>
              <a:rPr lang="pl-PL" dirty="0" smtClean="0"/>
              <a:t>, </a:t>
            </a:r>
            <a:r>
              <a:rPr lang="pl-PL" dirty="0"/>
              <a:t>natomiast kąty leżące przy tym boku mają miary równe </a:t>
            </a:r>
            <a:r>
              <a:rPr lang="pl-PL" dirty="0">
                <a:solidFill>
                  <a:srgbClr val="7C9C1E"/>
                </a:solidFill>
                <a:sym typeface="Symbol"/>
              </a:rPr>
              <a:t></a:t>
            </a:r>
            <a:r>
              <a:rPr lang="pl-PL" dirty="0"/>
              <a:t> i </a:t>
            </a:r>
            <a:r>
              <a:rPr lang="pl-PL" dirty="0">
                <a:solidFill>
                  <a:srgbClr val="7C9C1E"/>
                </a:solidFill>
                <a:sym typeface="Symbol"/>
              </a:rPr>
              <a:t></a:t>
            </a:r>
            <a:r>
              <a:rPr lang="pl-PL" dirty="0"/>
              <a:t>.</a:t>
            </a:r>
            <a:r>
              <a:rPr lang="cs-CZ" dirty="0"/>
              <a:t> </a:t>
            </a:r>
            <a:endParaRPr lang="pl-PL" dirty="0">
              <a:solidFill>
                <a:srgbClr val="073E87"/>
              </a:solidFill>
            </a:endParaRPr>
          </a:p>
        </p:txBody>
      </p:sp>
      <p:cxnSp>
        <p:nvCxnSpPr>
          <p:cNvPr id="10" name="Łącznik prosty 9"/>
          <p:cNvCxnSpPr/>
          <p:nvPr/>
        </p:nvCxnSpPr>
        <p:spPr>
          <a:xfrm>
            <a:off x="3440545" y="5104477"/>
            <a:ext cx="51954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PoleTekstowe 10"/>
          <p:cNvSpPr txBox="1"/>
          <p:nvPr/>
        </p:nvSpPr>
        <p:spPr>
          <a:xfrm>
            <a:off x="529670" y="3232913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cxnSp>
        <p:nvCxnSpPr>
          <p:cNvPr id="12" name="Łącznik prosty 11"/>
          <p:cNvCxnSpPr/>
          <p:nvPr/>
        </p:nvCxnSpPr>
        <p:spPr>
          <a:xfrm flipV="1">
            <a:off x="786593" y="3269694"/>
            <a:ext cx="1420784" cy="2"/>
          </a:xfrm>
          <a:prstGeom prst="line">
            <a:avLst/>
          </a:prstGeom>
          <a:ln w="5715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25175" y="5104477"/>
            <a:ext cx="1381125" cy="0"/>
          </a:xfrm>
          <a:prstGeom prst="line">
            <a:avLst/>
          </a:prstGeom>
          <a:ln w="57150" cmpd="sng"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oleTekstowe 18"/>
          <p:cNvSpPr txBox="1"/>
          <p:nvPr/>
        </p:nvSpPr>
        <p:spPr>
          <a:xfrm>
            <a:off x="4438889" y="5099525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grpSp>
        <p:nvGrpSpPr>
          <p:cNvPr id="22" name="Grupa 21"/>
          <p:cNvGrpSpPr/>
          <p:nvPr/>
        </p:nvGrpSpPr>
        <p:grpSpPr>
          <a:xfrm>
            <a:off x="812344" y="3834199"/>
            <a:ext cx="1280160" cy="568960"/>
            <a:chOff x="812344" y="4267200"/>
            <a:chExt cx="1280160" cy="568960"/>
          </a:xfrm>
        </p:grpSpPr>
        <p:cxnSp>
          <p:nvCxnSpPr>
            <p:cNvPr id="4" name="Łącznik prosty 3"/>
            <p:cNvCxnSpPr/>
            <p:nvPr/>
          </p:nvCxnSpPr>
          <p:spPr>
            <a:xfrm flipH="1">
              <a:off x="812344" y="4267200"/>
              <a:ext cx="1280160" cy="5689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>
            <a:xfrm flipH="1">
              <a:off x="812344" y="4836160"/>
              <a:ext cx="128016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Łuk 7"/>
          <p:cNvSpPr/>
          <p:nvPr/>
        </p:nvSpPr>
        <p:spPr>
          <a:xfrm rot="2151090">
            <a:off x="1093402" y="4124099"/>
            <a:ext cx="341811" cy="341811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Tekstowe 26"/>
          <p:cNvSpPr txBox="1"/>
          <p:nvPr/>
        </p:nvSpPr>
        <p:spPr>
          <a:xfrm>
            <a:off x="986834" y="4087734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  <a:sym typeface="Symbol"/>
              </a:rPr>
              <a:t></a:t>
            </a:r>
            <a:endParaRPr lang="pl-PL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3240718" y="2841641"/>
            <a:ext cx="5164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</a:rPr>
              <a:t>Rysujemy </a:t>
            </a:r>
            <a:r>
              <a:rPr lang="pl-PL" dirty="0" smtClean="0">
                <a:solidFill>
                  <a:srgbClr val="595959"/>
                </a:solidFill>
              </a:rPr>
              <a:t>prostą </a:t>
            </a:r>
            <a:r>
              <a:rPr lang="pl-PL" dirty="0">
                <a:solidFill>
                  <a:srgbClr val="595959"/>
                </a:solidFill>
              </a:rPr>
              <a:t>i odkładamy na niej odcinek </a:t>
            </a:r>
            <a:r>
              <a:rPr lang="pl-PL" dirty="0" smtClean="0">
                <a:solidFill>
                  <a:schemeClr val="accent4">
                    <a:lumMod val="75000"/>
                  </a:schemeClr>
                </a:solidFill>
              </a:rPr>
              <a:t>AB</a:t>
            </a:r>
            <a:r>
              <a:rPr lang="cs-CZ" dirty="0" smtClean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31" name="PoleTekstowe 30"/>
          <p:cNvSpPr txBox="1"/>
          <p:nvPr/>
        </p:nvSpPr>
        <p:spPr>
          <a:xfrm>
            <a:off x="3715288" y="2841641"/>
            <a:ext cx="4214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>
                <a:solidFill>
                  <a:srgbClr val="595959"/>
                </a:solidFill>
              </a:rPr>
              <a:t>Dowolnie </a:t>
            </a:r>
            <a:r>
              <a:rPr lang="pl-PL" dirty="0">
                <a:solidFill>
                  <a:srgbClr val="595959"/>
                </a:solidFill>
              </a:rPr>
              <a:t>rozchylamy </a:t>
            </a:r>
            <a:r>
              <a:rPr lang="pl-PL" dirty="0" smtClean="0">
                <a:solidFill>
                  <a:srgbClr val="595959"/>
                </a:solidFill>
              </a:rPr>
              <a:t>cyrkiel</a:t>
            </a:r>
          </a:p>
          <a:p>
            <a:pPr algn="ctr"/>
            <a:r>
              <a:rPr lang="pl-PL" dirty="0" smtClean="0">
                <a:solidFill>
                  <a:srgbClr val="595959"/>
                </a:solidFill>
              </a:rPr>
              <a:t>i </a:t>
            </a:r>
            <a:r>
              <a:rPr lang="pl-PL" dirty="0">
                <a:solidFill>
                  <a:srgbClr val="595959"/>
                </a:solidFill>
              </a:rPr>
              <a:t>rysujemy jednakowe łuki w kącie </a:t>
            </a:r>
            <a:r>
              <a:rPr lang="pl-PL" dirty="0">
                <a:solidFill>
                  <a:srgbClr val="595959"/>
                </a:solidFill>
                <a:sym typeface="Symbol"/>
              </a:rPr>
              <a:t></a:t>
            </a:r>
            <a:r>
              <a:rPr lang="pl-PL" dirty="0">
                <a:solidFill>
                  <a:srgbClr val="595959"/>
                </a:solidFill>
              </a:rPr>
              <a:t> i </a:t>
            </a:r>
            <a:r>
              <a:rPr lang="pl-PL" dirty="0">
                <a:solidFill>
                  <a:srgbClr val="595959"/>
                </a:solidFill>
                <a:sym typeface="Symbol"/>
              </a:rPr>
              <a:t></a:t>
            </a:r>
            <a:r>
              <a:rPr lang="pl-PL" dirty="0">
                <a:solidFill>
                  <a:srgbClr val="595959"/>
                </a:solidFill>
              </a:rPr>
              <a:t>. </a:t>
            </a:r>
            <a:r>
              <a:rPr lang="cs-CZ" dirty="0" smtClean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32" name="PoleTekstowe 31"/>
          <p:cNvSpPr txBox="1"/>
          <p:nvPr/>
        </p:nvSpPr>
        <p:spPr>
          <a:xfrm>
            <a:off x="3018395" y="2841641"/>
            <a:ext cx="560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595959"/>
                </a:solidFill>
              </a:rPr>
              <a:t>Tak rozchylony cyrkiel wbijamy w początek odcinka </a:t>
            </a:r>
            <a:r>
              <a:rPr lang="pl-PL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cs-CZ" dirty="0" smtClean="0">
                <a:solidFill>
                  <a:srgbClr val="595959"/>
                </a:solidFill>
              </a:rPr>
              <a:t> 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33" name="Łuk 32"/>
          <p:cNvSpPr/>
          <p:nvPr/>
        </p:nvSpPr>
        <p:spPr>
          <a:xfrm rot="2151090">
            <a:off x="4910911" y="4826561"/>
            <a:ext cx="346107" cy="346107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oleTekstowe 38"/>
          <p:cNvSpPr txBox="1"/>
          <p:nvPr/>
        </p:nvSpPr>
        <p:spPr>
          <a:xfrm>
            <a:off x="2971394" y="2841641"/>
            <a:ext cx="5702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Cyrklem mierzymy rozwartość kąta i wbijamy w punkt </a:t>
            </a:r>
            <a:endParaRPr lang="pl-P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przecięcia </a:t>
            </a:r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się łuku z półprostą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Owal 39"/>
          <p:cNvSpPr/>
          <p:nvPr/>
        </p:nvSpPr>
        <p:spPr>
          <a:xfrm>
            <a:off x="1296912" y="4105543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1" name="Owal 40"/>
          <p:cNvSpPr/>
          <p:nvPr/>
        </p:nvSpPr>
        <p:spPr>
          <a:xfrm>
            <a:off x="1319759" y="4359811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Owal 41"/>
          <p:cNvSpPr/>
          <p:nvPr/>
        </p:nvSpPr>
        <p:spPr>
          <a:xfrm>
            <a:off x="5170793" y="5044759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8" name="Łącznik prosty 27"/>
          <p:cNvCxnSpPr/>
          <p:nvPr/>
        </p:nvCxnSpPr>
        <p:spPr>
          <a:xfrm>
            <a:off x="1360791" y="4157903"/>
            <a:ext cx="22847" cy="245256"/>
          </a:xfrm>
          <a:prstGeom prst="line">
            <a:avLst/>
          </a:prstGeom>
          <a:ln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wal 47"/>
          <p:cNvSpPr/>
          <p:nvPr/>
        </p:nvSpPr>
        <p:spPr>
          <a:xfrm>
            <a:off x="4983103" y="4862421"/>
            <a:ext cx="471882" cy="471882"/>
          </a:xfrm>
          <a:prstGeom prst="ellipse">
            <a:avLst/>
          </a:prstGeom>
          <a:noFill/>
          <a:ln w="3175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oleTekstowe 49"/>
          <p:cNvSpPr txBox="1"/>
          <p:nvPr/>
        </p:nvSpPr>
        <p:spPr>
          <a:xfrm>
            <a:off x="3452446" y="2841641"/>
            <a:ext cx="4740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</a:rPr>
              <a:t>Rysujemy półprostą o początku w punkcie </a:t>
            </a:r>
            <a:r>
              <a:rPr lang="pl-PL" dirty="0" smtClean="0">
                <a:solidFill>
                  <a:srgbClr val="595959"/>
                </a:solidFill>
              </a:rPr>
              <a:t>A</a:t>
            </a:r>
          </a:p>
          <a:p>
            <a:pPr algn="ctr"/>
            <a:r>
              <a:rPr lang="pl-PL" dirty="0" smtClean="0">
                <a:solidFill>
                  <a:srgbClr val="595959"/>
                </a:solidFill>
              </a:rPr>
              <a:t> </a:t>
            </a:r>
            <a:r>
              <a:rPr lang="pl-PL" dirty="0">
                <a:solidFill>
                  <a:srgbClr val="595959"/>
                </a:solidFill>
              </a:rPr>
              <a:t>i </a:t>
            </a:r>
            <a:r>
              <a:rPr lang="pl-PL" dirty="0" smtClean="0">
                <a:solidFill>
                  <a:srgbClr val="595959"/>
                </a:solidFill>
              </a:rPr>
              <a:t>przechodzącą przez </a:t>
            </a:r>
            <a:r>
              <a:rPr lang="pl-PL" dirty="0">
                <a:solidFill>
                  <a:srgbClr val="595959"/>
                </a:solidFill>
              </a:rPr>
              <a:t>punkt przecięcia </a:t>
            </a:r>
            <a:r>
              <a:rPr lang="pl-PL" dirty="0" smtClean="0">
                <a:solidFill>
                  <a:srgbClr val="595959"/>
                </a:solidFill>
              </a:rPr>
              <a:t>łuków</a:t>
            </a:r>
            <a:endParaRPr lang="pl-PL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5" name="Łącznik prosty 34"/>
          <p:cNvCxnSpPr/>
          <p:nvPr/>
        </p:nvCxnSpPr>
        <p:spPr>
          <a:xfrm flipV="1">
            <a:off x="4729272" y="4061723"/>
            <a:ext cx="1953169" cy="1036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PoleTekstowe 52"/>
          <p:cNvSpPr txBox="1"/>
          <p:nvPr/>
        </p:nvSpPr>
        <p:spPr>
          <a:xfrm>
            <a:off x="4842343" y="4792269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  <a:sym typeface="Symbol"/>
              </a:rPr>
              <a:t></a:t>
            </a:r>
            <a:endParaRPr lang="pl-PL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sp>
        <p:nvSpPr>
          <p:cNvPr id="54" name="PoleTekstowe 53"/>
          <p:cNvSpPr txBox="1"/>
          <p:nvPr/>
        </p:nvSpPr>
        <p:spPr>
          <a:xfrm>
            <a:off x="3185489" y="2841641"/>
            <a:ext cx="527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>
                <a:solidFill>
                  <a:srgbClr val="595959"/>
                </a:solidFill>
              </a:rPr>
              <a:t>Takie same kroki wykonujemy dla drugiego kąta </a:t>
            </a:r>
            <a:r>
              <a:rPr lang="pl-PL" dirty="0">
                <a:solidFill>
                  <a:srgbClr val="7C9C1E"/>
                </a:solidFill>
                <a:sym typeface="Symbol"/>
              </a:rPr>
              <a:t></a:t>
            </a:r>
            <a:endParaRPr lang="pl-PL" dirty="0">
              <a:solidFill>
                <a:srgbClr val="595959"/>
              </a:solidFill>
            </a:endParaRPr>
          </a:p>
        </p:txBody>
      </p:sp>
      <p:sp>
        <p:nvSpPr>
          <p:cNvPr id="60" name="PoleTekstowe 59"/>
          <p:cNvSpPr txBox="1"/>
          <p:nvPr/>
        </p:nvSpPr>
        <p:spPr>
          <a:xfrm>
            <a:off x="3479778" y="2841641"/>
            <a:ext cx="4685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</a:rPr>
              <a:t>Rysujemy półprostą o początku w punkcie </a:t>
            </a:r>
            <a:r>
              <a:rPr lang="pl-PL" dirty="0" smtClean="0">
                <a:solidFill>
                  <a:srgbClr val="595959"/>
                </a:solidFill>
              </a:rPr>
              <a:t>B</a:t>
            </a:r>
          </a:p>
          <a:p>
            <a:pPr algn="ctr"/>
            <a:r>
              <a:rPr lang="pl-PL" dirty="0" smtClean="0">
                <a:solidFill>
                  <a:srgbClr val="595959"/>
                </a:solidFill>
              </a:rPr>
              <a:t>i przechodzącą przez </a:t>
            </a:r>
            <a:r>
              <a:rPr lang="pl-PL" dirty="0">
                <a:solidFill>
                  <a:srgbClr val="595959"/>
                </a:solidFill>
              </a:rPr>
              <a:t>punkt przecięcia </a:t>
            </a:r>
            <a:r>
              <a:rPr lang="pl-PL" dirty="0" smtClean="0">
                <a:solidFill>
                  <a:srgbClr val="595959"/>
                </a:solidFill>
              </a:rPr>
              <a:t>łuków</a:t>
            </a:r>
            <a:endParaRPr lang="pl-PL" dirty="0">
              <a:solidFill>
                <a:srgbClr val="595959"/>
              </a:solidFill>
            </a:endParaRPr>
          </a:p>
        </p:txBody>
      </p:sp>
      <p:cxnSp>
        <p:nvCxnSpPr>
          <p:cNvPr id="45" name="Łącznik prosty 44"/>
          <p:cNvCxnSpPr/>
          <p:nvPr/>
        </p:nvCxnSpPr>
        <p:spPr>
          <a:xfrm>
            <a:off x="4480943" y="4359811"/>
            <a:ext cx="1625357" cy="736556"/>
          </a:xfrm>
          <a:prstGeom prst="line">
            <a:avLst/>
          </a:prstGeom>
          <a:ln w="19050" cmpd="sng">
            <a:solidFill>
              <a:srgbClr val="2E9AD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wal 13"/>
          <p:cNvSpPr/>
          <p:nvPr/>
        </p:nvSpPr>
        <p:spPr>
          <a:xfrm>
            <a:off x="6045175" y="5048199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Owal 14"/>
          <p:cNvSpPr/>
          <p:nvPr/>
        </p:nvSpPr>
        <p:spPr>
          <a:xfrm>
            <a:off x="4653589" y="5048199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oleTekstowe 72"/>
          <p:cNvSpPr txBox="1"/>
          <p:nvPr/>
        </p:nvSpPr>
        <p:spPr>
          <a:xfrm>
            <a:off x="3929496" y="2841641"/>
            <a:ext cx="3786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otrzymujemy szukany </a:t>
            </a:r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trójkąt </a:t>
            </a:r>
            <a:r>
              <a:rPr lang="pl-PL" dirty="0" smtClean="0">
                <a:solidFill>
                  <a:srgbClr val="7C9C1E"/>
                </a:solidFill>
              </a:rPr>
              <a:t>ABC</a:t>
            </a:r>
            <a:r>
              <a:rPr lang="cs-CZ" dirty="0" smtClean="0">
                <a:solidFill>
                  <a:srgbClr val="7C9C1E"/>
                </a:solidFill>
              </a:rPr>
              <a:t> </a:t>
            </a:r>
            <a:endParaRPr lang="pl-PL" dirty="0">
              <a:solidFill>
                <a:srgbClr val="7C9C1E"/>
              </a:solidFill>
            </a:endParaRPr>
          </a:p>
        </p:txBody>
      </p:sp>
      <p:sp>
        <p:nvSpPr>
          <p:cNvPr id="77" name="PoleTekstowe 76"/>
          <p:cNvSpPr txBox="1"/>
          <p:nvPr/>
        </p:nvSpPr>
        <p:spPr>
          <a:xfrm>
            <a:off x="1942213" y="3232913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grpSp>
        <p:nvGrpSpPr>
          <p:cNvPr id="78" name="Grupa 77"/>
          <p:cNvGrpSpPr/>
          <p:nvPr/>
        </p:nvGrpSpPr>
        <p:grpSpPr>
          <a:xfrm>
            <a:off x="812344" y="4757498"/>
            <a:ext cx="1280160" cy="568960"/>
            <a:chOff x="812344" y="4267200"/>
            <a:chExt cx="1280160" cy="568960"/>
          </a:xfrm>
        </p:grpSpPr>
        <p:cxnSp>
          <p:nvCxnSpPr>
            <p:cNvPr id="79" name="Łącznik prosty 78"/>
            <p:cNvCxnSpPr/>
            <p:nvPr/>
          </p:nvCxnSpPr>
          <p:spPr>
            <a:xfrm flipH="1">
              <a:off x="812344" y="4267200"/>
              <a:ext cx="1280160" cy="5689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Łącznik prosty 79"/>
            <p:cNvCxnSpPr/>
            <p:nvPr/>
          </p:nvCxnSpPr>
          <p:spPr>
            <a:xfrm flipH="1">
              <a:off x="812344" y="4836160"/>
              <a:ext cx="128016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PoleTekstowe 80"/>
          <p:cNvSpPr txBox="1"/>
          <p:nvPr/>
        </p:nvSpPr>
        <p:spPr>
          <a:xfrm>
            <a:off x="360187" y="5141792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sp>
        <p:nvSpPr>
          <p:cNvPr id="82" name="PoleTekstowe 81"/>
          <p:cNvSpPr txBox="1"/>
          <p:nvPr/>
        </p:nvSpPr>
        <p:spPr>
          <a:xfrm>
            <a:off x="978817" y="5050722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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cs typeface="Georgia"/>
            </a:endParaRPr>
          </a:p>
        </p:txBody>
      </p:sp>
      <p:sp>
        <p:nvSpPr>
          <p:cNvPr id="84" name="PoleTekstowe 83"/>
          <p:cNvSpPr txBox="1"/>
          <p:nvPr/>
        </p:nvSpPr>
        <p:spPr>
          <a:xfrm>
            <a:off x="5855566" y="5099525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85" name="Łuk 84"/>
          <p:cNvSpPr/>
          <p:nvPr/>
        </p:nvSpPr>
        <p:spPr>
          <a:xfrm rot="2151090">
            <a:off x="1098445" y="5053942"/>
            <a:ext cx="341811" cy="341811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0" name="Owal 89"/>
          <p:cNvSpPr/>
          <p:nvPr/>
        </p:nvSpPr>
        <p:spPr>
          <a:xfrm>
            <a:off x="1296912" y="5028842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91" name="Owal 90"/>
          <p:cNvSpPr/>
          <p:nvPr/>
        </p:nvSpPr>
        <p:spPr>
          <a:xfrm>
            <a:off x="1319759" y="5283110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2" name="Łącznik prosty 91"/>
          <p:cNvCxnSpPr/>
          <p:nvPr/>
        </p:nvCxnSpPr>
        <p:spPr>
          <a:xfrm>
            <a:off x="1360791" y="5081202"/>
            <a:ext cx="22847" cy="245256"/>
          </a:xfrm>
          <a:prstGeom prst="line">
            <a:avLst/>
          </a:prstGeom>
          <a:ln>
            <a:solidFill>
              <a:srgbClr val="CC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Łuk 93"/>
          <p:cNvSpPr/>
          <p:nvPr/>
        </p:nvSpPr>
        <p:spPr>
          <a:xfrm rot="19448910" flipH="1">
            <a:off x="5475815" y="4821263"/>
            <a:ext cx="346107" cy="346107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5" name="Owal 94"/>
          <p:cNvSpPr/>
          <p:nvPr/>
        </p:nvSpPr>
        <p:spPr>
          <a:xfrm flipH="1">
            <a:off x="5475577" y="5049045"/>
            <a:ext cx="112556" cy="112556"/>
          </a:xfrm>
          <a:prstGeom prst="ellipse">
            <a:avLst/>
          </a:prstGeom>
          <a:solidFill>
            <a:srgbClr val="2E9AD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6" name="Owal 95"/>
          <p:cNvSpPr/>
          <p:nvPr/>
        </p:nvSpPr>
        <p:spPr>
          <a:xfrm flipH="1">
            <a:off x="5302263" y="4861915"/>
            <a:ext cx="471882" cy="471882"/>
          </a:xfrm>
          <a:prstGeom prst="ellipse">
            <a:avLst/>
          </a:prstGeom>
          <a:noFill/>
          <a:ln w="3175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8" name="PoleTekstowe 107"/>
          <p:cNvSpPr txBox="1"/>
          <p:nvPr/>
        </p:nvSpPr>
        <p:spPr>
          <a:xfrm>
            <a:off x="5405821" y="4799248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595959"/>
                </a:solidFill>
                <a:sym typeface="Symbol"/>
              </a:rPr>
              <a:t></a:t>
            </a:r>
            <a:endParaRPr lang="pl-PL" i="1" spc="100" dirty="0">
              <a:solidFill>
                <a:srgbClr val="595959"/>
              </a:solidFill>
              <a:latin typeface="Georgia"/>
              <a:cs typeface="Georgia"/>
            </a:endParaRPr>
          </a:p>
        </p:txBody>
      </p:sp>
      <p:sp>
        <p:nvSpPr>
          <p:cNvPr id="109" name="PoleTekstowe 108"/>
          <p:cNvSpPr txBox="1"/>
          <p:nvPr/>
        </p:nvSpPr>
        <p:spPr>
          <a:xfrm>
            <a:off x="3273122" y="2841641"/>
            <a:ext cx="509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Punkt przecięcia półprostych oznaczamy literą </a:t>
            </a:r>
            <a:r>
              <a:rPr lang="pl-PL" dirty="0">
                <a:solidFill>
                  <a:schemeClr val="accent4">
                    <a:lumMod val="75000"/>
                  </a:schemeClr>
                </a:solidFill>
              </a:rPr>
              <a:t>C </a:t>
            </a:r>
            <a:endParaRPr lang="pl-PL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0" name="PoleTekstowe 109"/>
          <p:cNvSpPr txBox="1"/>
          <p:nvPr/>
        </p:nvSpPr>
        <p:spPr>
          <a:xfrm>
            <a:off x="5090947" y="4335900"/>
            <a:ext cx="5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endParaRPr lang="pl-PL" i="1" spc="100" dirty="0">
              <a:solidFill>
                <a:schemeClr val="tx1">
                  <a:lumMod val="65000"/>
                  <a:lumOff val="3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66" name="Trójkąt równoramienny 65"/>
          <p:cNvSpPr/>
          <p:nvPr/>
        </p:nvSpPr>
        <p:spPr>
          <a:xfrm>
            <a:off x="4706069" y="4757993"/>
            <a:ext cx="1424855" cy="347791"/>
          </a:xfrm>
          <a:prstGeom prst="triangle">
            <a:avLst>
              <a:gd name="adj" fmla="val 46275"/>
            </a:avLst>
          </a:prstGeom>
          <a:solidFill>
            <a:schemeClr val="accent4">
              <a:lumMod val="60000"/>
              <a:lumOff val="40000"/>
              <a:alpha val="51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6059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75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250"/>
                            </p:stCondLst>
                            <p:childTnLst>
                              <p:par>
                                <p:cTn id="50" presetID="35" presetClass="emph" presetSubtype="0" repeatCount="2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25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1500"/>
                            </p:stCondLst>
                            <p:childTnLst>
                              <p:par>
                                <p:cTn id="79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425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675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250"/>
                            </p:stCondLst>
                            <p:childTnLst>
                              <p:par>
                                <p:cTn id="95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7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3" presetID="35" presetClass="emph" presetSubtype="0" repeatCount="2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8000"/>
                            </p:stCondLst>
                            <p:childTnLst>
                              <p:par>
                                <p:cTn id="110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0250"/>
                            </p:stCondLst>
                            <p:childTnLst>
                              <p:par>
                                <p:cTn id="118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275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3750"/>
                            </p:stCondLst>
                            <p:childTnLst>
                              <p:par>
                                <p:cTn id="129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5250"/>
                            </p:stCondLst>
                            <p:childTnLst>
                              <p:par>
                                <p:cTn id="133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137" presetID="21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9500"/>
                            </p:stCondLst>
                            <p:childTnLst>
                              <p:par>
                                <p:cTn id="141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25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1500"/>
                            </p:stCondLst>
                            <p:childTnLst>
                              <p:par>
                                <p:cTn id="149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225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375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45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5250"/>
                            </p:stCondLst>
                            <p:childTnLst>
                              <p:par>
                                <p:cTn id="165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625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7500"/>
                            </p:stCondLst>
                            <p:childTnLst>
                              <p:par>
                                <p:cTn id="173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60000"/>
                            </p:stCondLst>
                            <p:childTnLst>
                              <p:par>
                                <p:cTn id="180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61000"/>
                            </p:stCondLst>
                            <p:childTnLst>
                              <p:par>
                                <p:cTn id="184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6175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64250"/>
                            </p:stCondLst>
                            <p:childTnLst>
                              <p:par>
                                <p:cTn id="192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65750"/>
                            </p:stCondLst>
                            <p:childTnLst>
                              <p:par>
                                <p:cTn id="196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66500"/>
                            </p:stCondLst>
                            <p:childTnLst>
                              <p:par>
                                <p:cTn id="200" presetID="21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2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70000"/>
                            </p:stCondLst>
                            <p:childTnLst>
                              <p:par>
                                <p:cTn id="20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71000"/>
                            </p:stCondLst>
                            <p:childTnLst>
                              <p:par>
                                <p:cTn id="20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72250"/>
                            </p:stCondLst>
                            <p:childTnLst>
                              <p:par>
                                <p:cTn id="21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73750"/>
                            </p:stCondLst>
                            <p:childTnLst>
                              <p:par>
                                <p:cTn id="2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74500"/>
                            </p:stCondLst>
                            <p:childTnLst>
                              <p:par>
                                <p:cTn id="220" presetID="10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75250"/>
                            </p:stCondLst>
                            <p:childTnLst>
                              <p:par>
                                <p:cTn id="224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76750"/>
                            </p:stCondLst>
                            <p:childTnLst>
                              <p:par>
                                <p:cTn id="22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78000"/>
                            </p:stCondLst>
                            <p:childTnLst>
                              <p:par>
                                <p:cTn id="2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79000"/>
                            </p:stCondLst>
                            <p:childTnLst>
                              <p:par>
                                <p:cTn id="236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80500"/>
                            </p:stCondLst>
                            <p:childTnLst>
                              <p:par>
                                <p:cTn id="24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81750"/>
                            </p:stCondLst>
                            <p:childTnLst>
                              <p:par>
                                <p:cTn id="24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82750"/>
                            </p:stCondLst>
                            <p:childTnLst>
                              <p:par>
                                <p:cTn id="24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84250"/>
                            </p:stCondLst>
                            <p:childTnLst>
                              <p:par>
                                <p:cTn id="26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86750"/>
                            </p:stCondLst>
                            <p:childTnLst>
                              <p:par>
                                <p:cTn id="268" presetID="10" presetClass="entr" presetSubtype="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30" grpId="0"/>
      <p:bldP spid="11" grpId="0"/>
      <p:bldP spid="19" grpId="0"/>
      <p:bldP spid="8" grpId="0" animBg="1"/>
      <p:bldP spid="27" grpId="0"/>
      <p:bldP spid="30" grpId="0"/>
      <p:bldP spid="30" grpId="1"/>
      <p:bldP spid="31" grpId="0"/>
      <p:bldP spid="31" grpId="1"/>
      <p:bldP spid="32" grpId="0"/>
      <p:bldP spid="32" grpId="1"/>
      <p:bldP spid="33" grpId="0" animBg="1"/>
      <p:bldP spid="39" grpId="0"/>
      <p:bldP spid="39" grpId="1"/>
      <p:bldP spid="40" grpId="0" animBg="1"/>
      <p:bldP spid="41" grpId="0" animBg="1"/>
      <p:bldP spid="42" grpId="0" animBg="1"/>
      <p:bldP spid="42" grpId="1" animBg="1"/>
      <p:bldP spid="48" grpId="0" animBg="1"/>
      <p:bldP spid="48" grpId="1" animBg="1"/>
      <p:bldP spid="50" grpId="0"/>
      <p:bldP spid="50" grpId="1"/>
      <p:bldP spid="53" grpId="0"/>
      <p:bldP spid="54" grpId="0"/>
      <p:bldP spid="54" grpId="1"/>
      <p:bldP spid="60" grpId="0"/>
      <p:bldP spid="60" grpId="1"/>
      <p:bldP spid="14" grpId="0" animBg="1"/>
      <p:bldP spid="14" grpId="1" animBg="1"/>
      <p:bldP spid="15" grpId="0" animBg="1"/>
      <p:bldP spid="15" grpId="1" animBg="1"/>
      <p:bldP spid="15" grpId="2" animBg="1"/>
      <p:bldP spid="73" grpId="0"/>
      <p:bldP spid="73" grpId="1"/>
      <p:bldP spid="77" grpId="0"/>
      <p:bldP spid="81" grpId="0"/>
      <p:bldP spid="82" grpId="0"/>
      <p:bldP spid="84" grpId="0"/>
      <p:bldP spid="85" grpId="0" animBg="1"/>
      <p:bldP spid="90" grpId="0" animBg="1"/>
      <p:bldP spid="91" grpId="0" animBg="1"/>
      <p:bldP spid="94" grpId="0" animBg="1"/>
      <p:bldP spid="95" grpId="0" animBg="1"/>
      <p:bldP spid="95" grpId="1" animBg="1"/>
      <p:bldP spid="96" grpId="0" animBg="1"/>
      <p:bldP spid="96" grpId="1" animBg="1"/>
      <p:bldP spid="108" grpId="0"/>
      <p:bldP spid="109" grpId="0"/>
      <p:bldP spid="109" grpId="1"/>
      <p:bldP spid="110" grpId="0"/>
      <p:bldP spid="6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2072</TotalTime>
  <Words>184</Words>
  <Application>Microsoft Macintosh PowerPoint</Application>
  <PresentationFormat>Pokaz na ekranie (4:3)</PresentationFormat>
  <Paragraphs>39</Paragraphs>
  <Slides>3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Cecha przystawania trójkątów</vt:lpstr>
      <vt:lpstr>Trójkąty przystające </vt:lpstr>
      <vt:lpstr>Zadanie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170</cp:revision>
  <dcterms:created xsi:type="dcterms:W3CDTF">2013-08-24T13:51:02Z</dcterms:created>
  <dcterms:modified xsi:type="dcterms:W3CDTF">2013-08-26T00:23:08Z</dcterms:modified>
</cp:coreProperties>
</file>